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324" r:id="rId2"/>
    <p:sldId id="359" r:id="rId3"/>
    <p:sldId id="346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60" r:id="rId16"/>
    <p:sldId id="364" r:id="rId17"/>
    <p:sldId id="362" r:id="rId18"/>
    <p:sldId id="363" r:id="rId19"/>
    <p:sldId id="365" r:id="rId20"/>
    <p:sldId id="373" r:id="rId21"/>
    <p:sldId id="374" r:id="rId22"/>
    <p:sldId id="368" r:id="rId23"/>
    <p:sldId id="369" r:id="rId24"/>
    <p:sldId id="370" r:id="rId25"/>
    <p:sldId id="375" r:id="rId26"/>
    <p:sldId id="371" r:id="rId27"/>
    <p:sldId id="372" r:id="rId28"/>
    <p:sldId id="376" r:id="rId29"/>
    <p:sldId id="377" r:id="rId30"/>
    <p:sldId id="378" r:id="rId31"/>
    <p:sldId id="379" r:id="rId32"/>
    <p:sldId id="380" r:id="rId33"/>
    <p:sldId id="382" r:id="rId34"/>
    <p:sldId id="383" r:id="rId35"/>
    <p:sldId id="384" r:id="rId36"/>
    <p:sldId id="385" r:id="rId37"/>
    <p:sldId id="386" r:id="rId38"/>
    <p:sldId id="387" r:id="rId39"/>
    <p:sldId id="388" r:id="rId40"/>
    <p:sldId id="389" r:id="rId41"/>
    <p:sldId id="390" r:id="rId42"/>
    <p:sldId id="391" r:id="rId43"/>
    <p:sldId id="392" r:id="rId44"/>
    <p:sldId id="325" r:id="rId45"/>
    <p:sldId id="397" r:id="rId46"/>
    <p:sldId id="398" r:id="rId47"/>
    <p:sldId id="328" r:id="rId48"/>
    <p:sldId id="329" r:id="rId49"/>
    <p:sldId id="330" r:id="rId50"/>
    <p:sldId id="331" r:id="rId51"/>
    <p:sldId id="332" r:id="rId52"/>
    <p:sldId id="333" r:id="rId53"/>
    <p:sldId id="394" r:id="rId54"/>
    <p:sldId id="326" r:id="rId55"/>
    <p:sldId id="327" r:id="rId56"/>
    <p:sldId id="395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002652"/>
    <a:srgbClr val="F3A900"/>
    <a:srgbClr val="0000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34"/>
    <p:restoredTop sz="82721" autoAdjust="0"/>
  </p:normalViewPr>
  <p:slideViewPr>
    <p:cSldViewPr>
      <p:cViewPr varScale="1">
        <p:scale>
          <a:sx n="100" d="100"/>
          <a:sy n="100" d="100"/>
        </p:scale>
        <p:origin x="142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4" d="100"/>
          <a:sy n="64" d="100"/>
        </p:scale>
        <p:origin x="374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7/8/20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5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ience.smith.edu/~jcrouser/design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www.babynamewizard.com/voyager#prefix=jo&amp;sw=both&amp;exact=false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theyrule.net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-book.cpsievert.me/two-approaches-one-object.html#ref-plotly" TargetMode="External"/><Relationship Id="rId2" Type="http://schemas.openxmlformats.org/officeDocument/2006/relationships/hyperlink" Target="https://plotly-book.cpsievert.me/two-approaches-one-object.html#ref-ggplot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sz="3600" dirty="0"/>
            </a:br>
            <a:r>
              <a:rPr lang="en-US" sz="2700" cap="none" dirty="0"/>
              <a:t>MassMutual DSDP / DEDP 2020:</a:t>
            </a:r>
            <a:br>
              <a:rPr lang="en-US" sz="3600" dirty="0"/>
            </a:br>
            <a:r>
              <a:rPr lang="en-US" sz="4900" dirty="0"/>
              <a:t>Interaction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July 8</a:t>
            </a:r>
            <a:r>
              <a:rPr lang="en-US"/>
              <a:t>, 2020</a:t>
            </a:r>
            <a:endParaRPr lang="en-US" dirty="0"/>
          </a:p>
          <a:p>
            <a:r>
              <a:rPr lang="en-US" dirty="0"/>
              <a:t>R. Jordan Crouser</a:t>
            </a:r>
          </a:p>
          <a:p>
            <a:r>
              <a:rPr lang="en-US" dirty="0"/>
              <a:t>Assistant Professor of Computer Science</a:t>
            </a:r>
          </a:p>
          <a:p>
            <a:r>
              <a:rPr lang="en-US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2442975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i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5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ivatevpublicsec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4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fuge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21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ound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1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ortssocialmedi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74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far: Information Visualization</a:t>
            </a:r>
          </a:p>
        </p:txBody>
      </p:sp>
      <p:pic>
        <p:nvPicPr>
          <p:cNvPr id="4" name="Content Placeholder 5" descr="Screen Shot 2015-02-18 at 1.34.3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" t="23810" r="29332" b="6767"/>
          <a:stretch/>
        </p:blipFill>
        <p:spPr>
          <a:xfrm>
            <a:off x="3235326" y="3886201"/>
            <a:ext cx="2888679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2877088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3" y="3886201"/>
            <a:ext cx="2917246" cy="17300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43" y="3886201"/>
            <a:ext cx="2760657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037" y="1981201"/>
            <a:ext cx="2905851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88" y="1981201"/>
            <a:ext cx="2484424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045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Flashback: about this workshop</a:t>
            </a:r>
          </a:p>
        </p:txBody>
      </p:sp>
      <p:pic>
        <p:nvPicPr>
          <p:cNvPr id="4" name="Picture 3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1828800"/>
            <a:ext cx="5064718" cy="3733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0200" y="1295400"/>
            <a:ext cx="6172200" cy="4572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347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238498" y="1968500"/>
            <a:ext cx="2233084" cy="1672167"/>
            <a:chOff x="3238498" y="1968500"/>
            <a:chExt cx="2233084" cy="1672167"/>
          </a:xfrm>
        </p:grpSpPr>
        <p:pic>
          <p:nvPicPr>
            <p:cNvPr id="12" name="Picture 11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0" name="TextBox 19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Visualization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657600" y="4267200"/>
            <a:ext cx="1262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3470"/>
                </a:solidFill>
              </a:rPr>
              <a:t>Interaction</a:t>
            </a:r>
          </a:p>
          <a:p>
            <a:pPr algn="ctr"/>
            <a:r>
              <a:rPr lang="en-US" dirty="0">
                <a:solidFill>
                  <a:srgbClr val="003470"/>
                </a:solidFill>
              </a:rPr>
              <a:t>Design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524250" y="4267200"/>
            <a:ext cx="2222500" cy="1638299"/>
            <a:chOff x="3524250" y="4267200"/>
            <a:chExt cx="2222500" cy="1638299"/>
          </a:xfrm>
        </p:grpSpPr>
        <p:pic>
          <p:nvPicPr>
            <p:cNvPr id="14" name="Picture 13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4148" t="74888" r="31970" b="-9185"/>
            <a:stretch/>
          </p:blipFill>
          <p:spPr>
            <a:xfrm flipH="1">
              <a:off x="3524250" y="4624916"/>
              <a:ext cx="2222500" cy="1280583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3657600" y="4267200"/>
              <a:ext cx="12625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Interaction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77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(def.)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by which humans </a:t>
            </a:r>
            <a:r>
              <a:rPr lang="en-US" b="1" dirty="0"/>
              <a:t>create knowledge </a:t>
            </a:r>
            <a:r>
              <a:rPr lang="en-US" dirty="0"/>
              <a:t>through the manipulation of an interface</a:t>
            </a:r>
          </a:p>
          <a:p>
            <a:endParaRPr lang="en-US" dirty="0"/>
          </a:p>
          <a:p>
            <a:r>
              <a:rPr lang="en-US" dirty="0"/>
              <a:t>Low level: </a:t>
            </a:r>
            <a:r>
              <a:rPr lang="en-US" b="1" dirty="0"/>
              <a:t>between human and interface</a:t>
            </a:r>
          </a:p>
          <a:p>
            <a:pPr marL="742950" lvl="1" indent="-342900"/>
            <a:r>
              <a:rPr lang="en-US" dirty="0"/>
              <a:t>the set of operations available</a:t>
            </a:r>
          </a:p>
          <a:p>
            <a:pPr marL="742950" lvl="1" indent="-342900"/>
            <a:r>
              <a:rPr lang="en-US" dirty="0"/>
              <a:t>the relationship between the human and the visualization</a:t>
            </a:r>
          </a:p>
          <a:p>
            <a:pPr marL="468630" indent="-342900"/>
            <a:endParaRPr lang="en-US" dirty="0"/>
          </a:p>
          <a:p>
            <a:pPr marL="468630" indent="-342900"/>
            <a:r>
              <a:rPr lang="en-US" dirty="0"/>
              <a:t>High level: between </a:t>
            </a:r>
            <a:r>
              <a:rPr lang="en-US" b="1" dirty="0"/>
              <a:t>human and problem space</a:t>
            </a:r>
          </a:p>
          <a:p>
            <a:pPr marL="742950" lvl="1" indent="-342900"/>
            <a:r>
              <a:rPr lang="en-US" dirty="0"/>
              <a:t>a cognitive act </a:t>
            </a:r>
            <a:r>
              <a:rPr lang="en-US" i="1" dirty="0"/>
              <a:t>enabled</a:t>
            </a:r>
            <a:r>
              <a:rPr lang="en-US" dirty="0"/>
              <a:t> by the tool</a:t>
            </a:r>
          </a:p>
          <a:p>
            <a:pPr marL="742950" lvl="1" indent="-342900"/>
            <a:r>
              <a:rPr lang="en-US" dirty="0"/>
              <a:t>does not need to take place exclusively within them</a:t>
            </a:r>
          </a:p>
          <a:p>
            <a:pPr marL="742950" lvl="1" indent="-342900"/>
            <a:r>
              <a:rPr lang="en-US" dirty="0"/>
              <a:t>might be distributed across multiple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Rubik’s Cube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7877" r="-37877"/>
          <a:stretch>
            <a:fillRect/>
          </a:stretch>
        </p:blipFill>
        <p:spPr>
          <a:xfrm>
            <a:off x="2133600" y="1219200"/>
            <a:ext cx="8229600" cy="487680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209800"/>
            <a:ext cx="32766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003470"/>
                </a:solidFill>
              </a:rPr>
              <a:t>What </a:t>
            </a:r>
            <a:r>
              <a:rPr lang="en-US" b="1" dirty="0">
                <a:solidFill>
                  <a:srgbClr val="003470"/>
                </a:solidFill>
              </a:rPr>
              <a:t>low-level</a:t>
            </a:r>
            <a:r>
              <a:rPr lang="en-US" dirty="0">
                <a:solidFill>
                  <a:srgbClr val="003470"/>
                </a:solidFill>
              </a:rPr>
              <a:t> interactions can you have?</a:t>
            </a:r>
          </a:p>
          <a:p>
            <a:pPr marL="0" indent="0" algn="ctr">
              <a:buFont typeface="Arial" pitchFamily="34" charset="0"/>
              <a:buNone/>
            </a:pPr>
            <a:endParaRPr lang="en-US" dirty="0">
              <a:solidFill>
                <a:srgbClr val="003470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003470"/>
                </a:solidFill>
              </a:rPr>
              <a:t>What </a:t>
            </a:r>
            <a:r>
              <a:rPr lang="en-US" b="1" dirty="0">
                <a:solidFill>
                  <a:srgbClr val="003470"/>
                </a:solidFill>
              </a:rPr>
              <a:t>high-level </a:t>
            </a:r>
            <a:r>
              <a:rPr lang="en-US" dirty="0">
                <a:solidFill>
                  <a:srgbClr val="003470"/>
                </a:solidFill>
              </a:rPr>
              <a:t>interactions can you have?</a:t>
            </a:r>
          </a:p>
        </p:txBody>
      </p:sp>
    </p:spTree>
    <p:extLst>
      <p:ext uri="{BB962C8B-B14F-4D97-AF65-F5344CB8AC3E}">
        <p14:creationId xmlns:p14="http://schemas.microsoft.com/office/powerpoint/2010/main" val="16549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and Analysis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/>
              <a:t>Interaction is the observable result of a cognitive process: “</a:t>
            </a:r>
            <a:r>
              <a:rPr lang="en-US" b="1" dirty="0"/>
              <a:t>an externalization of thought</a:t>
            </a:r>
            <a:r>
              <a:rPr lang="en-US" dirty="0"/>
              <a:t>”</a:t>
            </a:r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In visual analytics, there is a growing belief that interaction and analysis are one in the same</a:t>
            </a:r>
          </a:p>
          <a:p>
            <a:pPr marL="0" indent="0">
              <a:buNone/>
            </a:pPr>
            <a:endParaRPr lang="en-US" dirty="0"/>
          </a:p>
          <a:p>
            <a:pPr marL="457200" indent="-457200"/>
            <a:r>
              <a:rPr lang="en-US" b="1" dirty="0"/>
              <a:t>Analytic discourse: </a:t>
            </a:r>
            <a:r>
              <a:rPr lang="en-US" dirty="0"/>
              <a:t>the idea that knowledge is constructed, tested, refined, and shared </a:t>
            </a:r>
            <a:r>
              <a:rPr lang="en-US" i="1" dirty="0"/>
              <a:t>through the interactive manipulation of a visual interface</a:t>
            </a:r>
            <a:r>
              <a:rPr lang="en-US" baseline="30000" dirty="0"/>
              <a:t>1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81400" y="6334780"/>
            <a:ext cx="5791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Pike, W. A., </a:t>
            </a:r>
            <a:r>
              <a:rPr lang="en-US" sz="1400" dirty="0" err="1"/>
              <a:t>Stasko</a:t>
            </a:r>
            <a:r>
              <a:rPr lang="en-US" sz="1400" dirty="0"/>
              <a:t>, J., Chang, R., &amp; O'Connell, T. A. (2009). </a:t>
            </a:r>
          </a:p>
          <a:p>
            <a:r>
              <a:rPr lang="en-US" sz="1400" dirty="0"/>
              <a:t> The science of interaction. Information Visualization, 8(4), 263-274.</a:t>
            </a:r>
          </a:p>
        </p:txBody>
      </p:sp>
    </p:spTree>
    <p:extLst>
      <p:ext uri="{BB962C8B-B14F-4D97-AF65-F5344CB8AC3E}">
        <p14:creationId xmlns:p14="http://schemas.microsoft.com/office/powerpoint/2010/main" val="2055695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Mini-lab: #</a:t>
            </a:r>
            <a:r>
              <a:rPr lang="en-US" b="1" dirty="0" err="1"/>
              <a:t>badviz</a:t>
            </a:r>
            <a:endParaRPr lang="en-US" dirty="0"/>
          </a:p>
          <a:p>
            <a:pPr>
              <a:defRPr/>
            </a:pPr>
            <a:r>
              <a:rPr lang="en-US" b="1" dirty="0"/>
              <a:t>Interaction and Analysis</a:t>
            </a:r>
          </a:p>
          <a:p>
            <a:pPr lvl="1">
              <a:defRPr/>
            </a:pPr>
            <a:r>
              <a:rPr lang="en-US" dirty="0"/>
              <a:t>Definition</a:t>
            </a:r>
          </a:p>
          <a:p>
            <a:pPr lvl="1">
              <a:defRPr/>
            </a:pPr>
            <a:r>
              <a:rPr lang="en-US" dirty="0"/>
              <a:t>Interaction with data and problem space</a:t>
            </a:r>
          </a:p>
          <a:p>
            <a:pPr lvl="1">
              <a:defRPr/>
            </a:pPr>
            <a:r>
              <a:rPr lang="en-US" dirty="0"/>
              <a:t>Interaction with visual interfaces</a:t>
            </a:r>
          </a:p>
          <a:p>
            <a:r>
              <a:rPr lang="en-US" b="1" dirty="0"/>
              <a:t>BREAK</a:t>
            </a:r>
          </a:p>
          <a:p>
            <a:r>
              <a:rPr lang="en-US" b="1" dirty="0"/>
              <a:t>Introduction to </a:t>
            </a:r>
            <a:r>
              <a:rPr lang="en-US" b="1" dirty="0" err="1"/>
              <a:t>plotly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22138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High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/>
              <a:t>Interaction with </a:t>
            </a:r>
          </a:p>
          <a:p>
            <a:pPr marL="0" indent="0" algn="ctr">
              <a:buNone/>
            </a:pPr>
            <a:r>
              <a:rPr lang="en-US" sz="3600" dirty="0"/>
              <a:t>Data / Problem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46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as a Reasoning 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8630" indent="-342900"/>
            <a:r>
              <a:rPr lang="en-US" dirty="0"/>
              <a:t>Interaction is situated in the </a:t>
            </a:r>
            <a:r>
              <a:rPr lang="en-US" b="1" dirty="0"/>
              <a:t>context</a:t>
            </a:r>
            <a:r>
              <a:rPr lang="en-US" dirty="0"/>
              <a:t> of a problem or goal-directed activity</a:t>
            </a:r>
          </a:p>
          <a:p>
            <a:pPr marL="468630" indent="-342900"/>
            <a:endParaRPr lang="en-US" dirty="0"/>
          </a:p>
          <a:p>
            <a:pPr marL="468630" indent="-342900"/>
            <a:r>
              <a:rPr lang="en-US" dirty="0"/>
              <a:t>This context helps the human identify relevant concepts and </a:t>
            </a:r>
            <a:r>
              <a:rPr lang="en-US" b="1" dirty="0"/>
              <a:t>link</a:t>
            </a:r>
            <a:r>
              <a:rPr lang="en-US" dirty="0"/>
              <a:t> them into appropriate structures</a:t>
            </a:r>
          </a:p>
          <a:p>
            <a:pPr marL="468630" indent="-342900"/>
            <a:endParaRPr lang="en-US" dirty="0"/>
          </a:p>
          <a:p>
            <a:pPr marL="468630" indent="-342900"/>
            <a:r>
              <a:rPr lang="en-US" dirty="0"/>
              <a:t>Interaction brings together background contexts and current observations</a:t>
            </a:r>
          </a:p>
          <a:p>
            <a:pPr marL="468630" indent="-342900"/>
            <a:endParaRPr lang="en-US" dirty="0"/>
          </a:p>
          <a:p>
            <a:pPr marL="468630" indent="-342900"/>
            <a:r>
              <a:rPr lang="en-US" dirty="0"/>
              <a:t>This is known as “</a:t>
            </a:r>
            <a:r>
              <a:rPr lang="en-US" b="1" dirty="0"/>
              <a:t>situated cognition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2884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Reality </a:t>
            </a:r>
            <a:r>
              <a:rPr lang="en-US" dirty="0"/>
              <a:t>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343400"/>
          </a:xfrm>
        </p:spPr>
        <p:txBody>
          <a:bodyPr/>
          <a:lstStyle/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Hypothesis</a:t>
            </a:r>
            <a:r>
              <a:rPr lang="en-US" dirty="0"/>
              <a:t>: the more ways a user can ‘</a:t>
            </a:r>
            <a:r>
              <a:rPr lang="en-US" b="1" dirty="0"/>
              <a:t>touch</a:t>
            </a:r>
            <a:r>
              <a:rPr lang="en-US" dirty="0"/>
              <a:t>’ their data (by changing their form or exploring them from different perspectives), the more </a:t>
            </a:r>
            <a:r>
              <a:rPr lang="en-US" b="1" dirty="0"/>
              <a:t>insight</a:t>
            </a:r>
            <a:r>
              <a:rPr lang="en-US" dirty="0"/>
              <a:t> will accumulate.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55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as Distributed 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is often used as a tool to “</a:t>
            </a:r>
            <a:r>
              <a:rPr lang="en-US" b="1" dirty="0"/>
              <a:t>offload</a:t>
            </a:r>
            <a:r>
              <a:rPr lang="en-US" dirty="0"/>
              <a:t>” storage or computation from the human’s brain</a:t>
            </a:r>
          </a:p>
          <a:p>
            <a:endParaRPr lang="en-US" dirty="0"/>
          </a:p>
          <a:p>
            <a:r>
              <a:rPr lang="en-US" dirty="0"/>
              <a:t>In order for this to be useful, we have to be able to “</a:t>
            </a:r>
            <a:r>
              <a:rPr lang="en-US" b="1" dirty="0"/>
              <a:t>reload</a:t>
            </a:r>
            <a:r>
              <a:rPr lang="en-US" dirty="0"/>
              <a:t>” parts of the data and operate on it</a:t>
            </a:r>
          </a:p>
          <a:p>
            <a:endParaRPr lang="en-US" dirty="0"/>
          </a:p>
          <a:p>
            <a:r>
              <a:rPr lang="en-US" dirty="0"/>
              <a:t>Internal (in your head) vs.                                          external (on the screen) representations </a:t>
            </a:r>
          </a:p>
          <a:p>
            <a:endParaRPr lang="en-US" dirty="0"/>
          </a:p>
          <a:p>
            <a:r>
              <a:rPr lang="en-US" dirty="0"/>
              <a:t>Consider the impact of the </a:t>
            </a:r>
            <a:r>
              <a:rPr lang="en-US" b="1" dirty="0"/>
              <a:t>affordances                             </a:t>
            </a:r>
            <a:r>
              <a:rPr lang="en-US" dirty="0"/>
              <a:t>of the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687209"/>
            <a:ext cx="2209800" cy="294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59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Tower of Hanoi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638800"/>
            <a:ext cx="8458200" cy="1295400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Only one disk can be transferred at a time.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disk can only be transferred to a pole on which it will be the largest.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Only the largest disk on a pole can be transferred to another pole.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90600"/>
            <a:ext cx="6629400" cy="4457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109575" y="1981200"/>
            <a:ext cx="2815225" cy="726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09575" y="3505200"/>
            <a:ext cx="2815225" cy="726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9575" y="4638951"/>
            <a:ext cx="2815225" cy="726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1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#</a:t>
            </a:r>
            <a:r>
              <a:rPr lang="en-US" dirty="0" err="1"/>
              <a:t>badvis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1138" b="-1138"/>
          <a:stretch>
            <a:fillRect/>
          </a:stretch>
        </p:blipFill>
        <p:spPr>
          <a:xfrm>
            <a:off x="457200" y="1143000"/>
            <a:ext cx="8229600" cy="4876800"/>
          </a:xfrm>
        </p:spPr>
      </p:pic>
      <p:sp>
        <p:nvSpPr>
          <p:cNvPr id="8" name="TextBox 7"/>
          <p:cNvSpPr txBox="1"/>
          <p:nvPr/>
        </p:nvSpPr>
        <p:spPr>
          <a:xfrm>
            <a:off x="1050243" y="6019800"/>
            <a:ext cx="7043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3470"/>
                </a:solidFill>
              </a:rPr>
              <a:t>What representations are internal vs. external?</a:t>
            </a:r>
          </a:p>
        </p:txBody>
      </p:sp>
    </p:spTree>
    <p:extLst>
      <p:ext uri="{BB962C8B-B14F-4D97-AF65-F5344CB8AC3E}">
        <p14:creationId xmlns:p14="http://schemas.microsoft.com/office/powerpoint/2010/main" val="1957568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Pragmatic vs. Epistemic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b="1" dirty="0"/>
              <a:t>Pragmatic actions</a:t>
            </a:r>
            <a:r>
              <a:rPr lang="en-US" dirty="0"/>
              <a:t> move a person and their analysis closer to the desired destination.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b="1" dirty="0"/>
              <a:t>Epistemic actions</a:t>
            </a:r>
            <a:r>
              <a:rPr lang="en-US" dirty="0"/>
              <a:t> enable humans to leverage environmental structures to </a:t>
            </a:r>
            <a:r>
              <a:rPr lang="en-US" b="1" dirty="0"/>
              <a:t>link internal structures</a:t>
            </a:r>
            <a:r>
              <a:rPr lang="en-US" dirty="0"/>
              <a:t>. 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The purpose of some actions is not for the effect they have on the environment but </a:t>
            </a:r>
            <a:r>
              <a:rPr lang="en-US" b="1" dirty="0"/>
              <a:t>for the effect they have on the humans</a:t>
            </a:r>
            <a:r>
              <a:rPr lang="en-US" dirty="0"/>
              <a:t>. </a:t>
            </a:r>
          </a:p>
          <a:p>
            <a:pPr marL="857250" lvl="1" indent="-45720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6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Tetris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81534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560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/>
              <a:t>Interaction with </a:t>
            </a:r>
          </a:p>
          <a:p>
            <a:pPr marL="0" indent="0" algn="ctr">
              <a:buNone/>
            </a:pPr>
            <a:r>
              <a:rPr lang="en-US" sz="3600" dirty="0"/>
              <a:t>a Visual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62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  <a:r>
              <a:rPr lang="is-IS" dirty="0"/>
              <a:t>…</a:t>
            </a:r>
            <a:endParaRPr lang="en-US" dirty="0"/>
          </a:p>
        </p:txBody>
      </p:sp>
      <p:pic>
        <p:nvPicPr>
          <p:cNvPr id="4" name="Picture 3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1828800"/>
            <a:ext cx="5064718" cy="3733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0200" y="1295400"/>
            <a:ext cx="6172200" cy="4572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human-computer-interaction.png"/>
          <p:cNvPicPr>
            <a:picLocks noChangeAspect="1"/>
          </p:cNvPicPr>
          <p:nvPr/>
        </p:nvPicPr>
        <p:blipFill rotWithShape="1">
          <a:blip r:embed="rId2" cstate="print"/>
          <a:srcRect l="2206" t="3742" r="68121" b="51473"/>
          <a:stretch/>
        </p:blipFill>
        <p:spPr>
          <a:xfrm flipH="1">
            <a:off x="5355164" y="1968500"/>
            <a:ext cx="1502836" cy="167216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0" descr="human-computer-interaction.png"/>
          <p:cNvPicPr>
            <a:picLocks noChangeAspect="1"/>
          </p:cNvPicPr>
          <p:nvPr/>
        </p:nvPicPr>
        <p:blipFill rotWithShape="1">
          <a:blip r:embed="rId2" cstate="print"/>
          <a:srcRect l="24148" t="74888" r="31970" b="-9185"/>
          <a:stretch/>
        </p:blipFill>
        <p:spPr>
          <a:xfrm flipH="1">
            <a:off x="3524250" y="4624916"/>
            <a:ext cx="2222500" cy="1280583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3238498" y="1968500"/>
            <a:ext cx="2233084" cy="1672167"/>
            <a:chOff x="3238498" y="1968500"/>
            <a:chExt cx="2233084" cy="1672167"/>
          </a:xfrm>
        </p:grpSpPr>
        <p:pic>
          <p:nvPicPr>
            <p:cNvPr id="12" name="Picture 11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0" name="TextBox 19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Visualization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610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Mini-lab: </a:t>
            </a:r>
            <a:r>
              <a:rPr lang="en-US"/>
              <a:t>#critique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Break into groups of 2-3 people, and go to: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http://www.science.smith.edu/~jcrouser/design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Goal: </a:t>
            </a:r>
            <a:r>
              <a:rPr lang="en-US" b="1" dirty="0"/>
              <a:t>critique</a:t>
            </a:r>
            <a:r>
              <a:rPr lang="en-US" dirty="0"/>
              <a:t> some professionally-made visualizations </a:t>
            </a:r>
          </a:p>
          <a:p>
            <a:endParaRPr lang="en-US" dirty="0"/>
          </a:p>
          <a:p>
            <a:r>
              <a:rPr lang="en-US" dirty="0"/>
              <a:t>Try to think about the following questions:</a:t>
            </a:r>
          </a:p>
          <a:p>
            <a:pPr lvl="1"/>
            <a:r>
              <a:rPr lang="en-US" dirty="0"/>
              <a:t>What is the </a:t>
            </a:r>
            <a:r>
              <a:rPr lang="en-US" b="1" dirty="0"/>
              <a:t>first thing you notice</a:t>
            </a:r>
            <a:r>
              <a:rPr lang="en-US" dirty="0"/>
              <a:t> about this visualization?</a:t>
            </a:r>
          </a:p>
          <a:p>
            <a:pPr lvl="1"/>
            <a:r>
              <a:rPr lang="en-US" dirty="0"/>
              <a:t>What </a:t>
            </a:r>
            <a:r>
              <a:rPr lang="en-US" b="1" dirty="0"/>
              <a:t>point</a:t>
            </a:r>
            <a:r>
              <a:rPr lang="en-US" dirty="0"/>
              <a:t> is this visualization trying to make?</a:t>
            </a:r>
          </a:p>
          <a:p>
            <a:pPr lvl="1"/>
            <a:r>
              <a:rPr lang="en-US" dirty="0"/>
              <a:t>Who is the </a:t>
            </a:r>
            <a:r>
              <a:rPr lang="en-US" b="1" dirty="0"/>
              <a:t>intended audience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is the visualization </a:t>
            </a:r>
            <a:r>
              <a:rPr lang="en-US" b="1" dirty="0"/>
              <a:t>doing well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</a:t>
            </a:r>
            <a:r>
              <a:rPr lang="en-US" b="1" dirty="0"/>
              <a:t>problems</a:t>
            </a:r>
            <a:r>
              <a:rPr lang="en-US" dirty="0"/>
              <a:t> do you see with the visualization design?</a:t>
            </a:r>
          </a:p>
          <a:p>
            <a:pPr lvl="1"/>
            <a:r>
              <a:rPr lang="en-US" b="1" dirty="0"/>
              <a:t>Why</a:t>
            </a:r>
            <a:r>
              <a:rPr lang="en-US" dirty="0"/>
              <a:t> do you think the designer made those choices?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117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interaction as a reasoning 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Interaction is situated in the </a:t>
            </a:r>
            <a:r>
              <a:rPr lang="en-US" b="1" dirty="0"/>
              <a:t>context</a:t>
            </a:r>
            <a:r>
              <a:rPr lang="en-US" dirty="0"/>
              <a:t> of a problem or goal-directed activity</a:t>
            </a:r>
          </a:p>
          <a:p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what kinds of things might someone want to do using a visualization?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2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Yi, Kang, </a:t>
            </a:r>
            <a:r>
              <a:rPr lang="en-US" dirty="0" err="1"/>
              <a:t>Stasko</a:t>
            </a:r>
            <a:r>
              <a:rPr lang="en-US" dirty="0"/>
              <a:t> and </a:t>
            </a:r>
            <a:r>
              <a:rPr lang="en-US" dirty="0" err="1"/>
              <a:t>Jacko</a:t>
            </a:r>
            <a:r>
              <a:rPr lang="en-US" dirty="0"/>
              <a:t> (2007)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Select: mark something as interesting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Explore: show me something else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Reconfigure: show me a different arrangement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Encode: show me a different representation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Abstract/Elaborate: show me more or less detail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Filter: show me something conditionally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Connect: show me related items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600" y="6043136"/>
            <a:ext cx="7340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3470"/>
                </a:solidFill>
              </a:rPr>
              <a:t>Yi, J. S., ah Kang, Y., </a:t>
            </a:r>
            <a:r>
              <a:rPr lang="en-US" sz="1400" dirty="0" err="1">
                <a:solidFill>
                  <a:srgbClr val="003470"/>
                </a:solidFill>
              </a:rPr>
              <a:t>Stasko</a:t>
            </a:r>
            <a:r>
              <a:rPr lang="en-US" sz="1400" dirty="0">
                <a:solidFill>
                  <a:srgbClr val="003470"/>
                </a:solidFill>
              </a:rPr>
              <a:t>, J. T., &amp; </a:t>
            </a:r>
            <a:r>
              <a:rPr lang="en-US" sz="1400" dirty="0" err="1">
                <a:solidFill>
                  <a:srgbClr val="003470"/>
                </a:solidFill>
              </a:rPr>
              <a:t>Jacko</a:t>
            </a:r>
            <a:r>
              <a:rPr lang="en-US" sz="1400" dirty="0">
                <a:solidFill>
                  <a:srgbClr val="003470"/>
                </a:solidFill>
              </a:rPr>
              <a:t>, J. A. (2007). Toward a deeper understanding of the role of interaction in information visualization. Visualization and Computer Graphics, IEEE Transactions on, 13(6), 1224-1231.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Select: mark something as interesting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Explore: show me something else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Reconfigure: show me a different arrangement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Encode: show me a different representation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Abstract/Elaborate: show me more or less detail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Filter: show me something conditionally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Connect: show me related items</a:t>
            </a:r>
          </a:p>
        </p:txBody>
      </p:sp>
    </p:spTree>
    <p:extLst>
      <p:ext uri="{BB962C8B-B14F-4D97-AF65-F5344CB8AC3E}">
        <p14:creationId xmlns:p14="http://schemas.microsoft.com/office/powerpoint/2010/main" val="170440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Select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Mark something as interesting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067" y="2520779"/>
            <a:ext cx="3116733" cy="31942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60" y="2520780"/>
            <a:ext cx="4821351" cy="31922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900000">
            <a:off x="1744048" y="2759360"/>
            <a:ext cx="601992" cy="60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25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Explore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Show me something else</a:t>
            </a:r>
          </a:p>
          <a:p>
            <a:pPr marL="742950" lvl="1" indent="-342900"/>
            <a:r>
              <a:rPr lang="en-US" dirty="0"/>
              <a:t>Scroll bars</a:t>
            </a:r>
          </a:p>
          <a:p>
            <a:pPr marL="742950" lvl="1" indent="-342900"/>
            <a:r>
              <a:rPr lang="en-US" dirty="0"/>
              <a:t>Panning</a:t>
            </a:r>
          </a:p>
          <a:p>
            <a:pPr marL="742950" lvl="1" indent="-342900"/>
            <a:r>
              <a:rPr lang="en-US" dirty="0"/>
              <a:t>Direct-Walk (e.g. hyperlink traversal)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7966" b="6130"/>
          <a:stretch/>
        </p:blipFill>
        <p:spPr>
          <a:xfrm>
            <a:off x="6172200" y="2895601"/>
            <a:ext cx="2571425" cy="34201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42" t="2616" r="1233" b="1992"/>
          <a:stretch/>
        </p:blipFill>
        <p:spPr>
          <a:xfrm>
            <a:off x="404590" y="2895600"/>
            <a:ext cx="5720444" cy="34163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0820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a different arrangement: sorting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52" r="20276" b="29794"/>
          <a:stretch/>
        </p:blipFill>
        <p:spPr>
          <a:xfrm>
            <a:off x="609600" y="2393698"/>
            <a:ext cx="3756292" cy="321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72" r="24929" b="28493"/>
          <a:stretch/>
        </p:blipFill>
        <p:spPr>
          <a:xfrm>
            <a:off x="4807620" y="2362201"/>
            <a:ext cx="3574380" cy="325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9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a different arrangement: baseline adjustment 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3200"/>
            <a:ext cx="8534400" cy="329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0554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a different arrangement: reduce occlusion (jitter)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438400"/>
            <a:ext cx="4127500" cy="405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518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Encode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Show me a different representation: visualization type, color, size, orientation, etc.</a:t>
            </a:r>
          </a:p>
          <a:p>
            <a:pPr marL="1257300" lvl="2" indent="-45720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667000"/>
            <a:ext cx="6248400" cy="386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1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Abstract / Elaborate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more or less detail: drill up/down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285999"/>
            <a:ext cx="3657600" cy="42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00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Abstract / Elaborate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more or less detail: zooming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09800"/>
            <a:ext cx="6629399" cy="449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66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50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Abstract / Elaborate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more or less detail: tooltips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2590800"/>
            <a:ext cx="75565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878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something conditionally</a:t>
            </a:r>
          </a:p>
        </p:txBody>
      </p:sp>
      <p:pic>
        <p:nvPicPr>
          <p:cNvPr id="5" name="Picture 4" descr="Screen Shot 2015-02-25 at 4.48.32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29" y="2203599"/>
            <a:ext cx="6318471" cy="454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39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related items: build-out</a:t>
            </a:r>
          </a:p>
        </p:txBody>
      </p:sp>
      <p:pic>
        <p:nvPicPr>
          <p:cNvPr id="4" name="Picture 3" descr="Screen Shot 2015-02-25 at 4.57.45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86000"/>
            <a:ext cx="7379888" cy="4038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8041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5347" b="19464"/>
          <a:stretch/>
        </p:blipFill>
        <p:spPr>
          <a:xfrm>
            <a:off x="1104900" y="2209800"/>
            <a:ext cx="6934200" cy="43701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related items: coordinated multiple views (CMV)</a:t>
            </a:r>
          </a:p>
        </p:txBody>
      </p:sp>
    </p:spTree>
    <p:extLst>
      <p:ext uri="{BB962C8B-B14F-4D97-AF65-F5344CB8AC3E}">
        <p14:creationId xmlns:p14="http://schemas.microsoft.com/office/powerpoint/2010/main" val="2471517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views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75" y="1295400"/>
            <a:ext cx="7516449" cy="4876800"/>
          </a:xfrm>
        </p:spPr>
      </p:pic>
      <p:sp>
        <p:nvSpPr>
          <p:cNvPr id="11" name="Rectangle 10"/>
          <p:cNvSpPr/>
          <p:nvPr/>
        </p:nvSpPr>
        <p:spPr>
          <a:xfrm>
            <a:off x="152400" y="5934670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zh-CN" sz="2400" dirty="0">
                <a:solidFill>
                  <a:srgbClr val="003470"/>
                </a:solidFill>
                <a:ea typeface="宋体" charset="0"/>
                <a:cs typeface="宋体" charset="0"/>
              </a:rPr>
              <a:t>Systems that use </a:t>
            </a:r>
            <a:r>
              <a:rPr lang="en-US" altLang="zh-CN" sz="2400" b="1" dirty="0">
                <a:solidFill>
                  <a:srgbClr val="003470"/>
                </a:solidFill>
                <a:ea typeface="宋体" charset="0"/>
                <a:cs typeface="宋体" charset="0"/>
              </a:rPr>
              <a:t>two or more distinct views</a:t>
            </a:r>
            <a:r>
              <a:rPr lang="en-US" altLang="zh-CN" sz="2400" dirty="0">
                <a:solidFill>
                  <a:srgbClr val="003470"/>
                </a:solidFill>
                <a:ea typeface="宋体" charset="0"/>
                <a:cs typeface="宋体" charset="0"/>
              </a:rPr>
              <a:t> </a:t>
            </a:r>
          </a:p>
          <a:p>
            <a:pPr lvl="1" algn="ctr"/>
            <a:r>
              <a:rPr lang="en-US" altLang="zh-CN" sz="2400" dirty="0">
                <a:solidFill>
                  <a:srgbClr val="003470"/>
                </a:solidFill>
                <a:ea typeface="宋体" charset="0"/>
                <a:cs typeface="宋体" charset="0"/>
              </a:rPr>
              <a:t>to support the exploration of a single concept or domain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791200" y="2209800"/>
            <a:ext cx="2895600" cy="1333500"/>
            <a:chOff x="5791200" y="2209800"/>
            <a:chExt cx="2895600" cy="1333500"/>
          </a:xfrm>
        </p:grpSpPr>
        <p:cxnSp>
          <p:nvCxnSpPr>
            <p:cNvPr id="14" name="Straight Arrow Connector 13"/>
            <p:cNvCxnSpPr>
              <a:stCxn id="12" idx="1"/>
            </p:cNvCxnSpPr>
            <p:nvPr/>
          </p:nvCxnSpPr>
          <p:spPr>
            <a:xfrm flipH="1">
              <a:off x="5791200" y="2628900"/>
              <a:ext cx="914400" cy="38100"/>
            </a:xfrm>
            <a:prstGeom prst="straightConnector1">
              <a:avLst/>
            </a:prstGeom>
            <a:ln w="76200" cap="rnd" cmpd="sng">
              <a:solidFill>
                <a:srgbClr val="29293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2"/>
            </p:cNvCxnSpPr>
            <p:nvPr/>
          </p:nvCxnSpPr>
          <p:spPr>
            <a:xfrm flipH="1">
              <a:off x="6934200" y="3048000"/>
              <a:ext cx="762000" cy="495300"/>
            </a:xfrm>
            <a:prstGeom prst="straightConnector1">
              <a:avLst/>
            </a:prstGeom>
            <a:ln w="76200" cap="rnd" cmpd="sng">
              <a:solidFill>
                <a:srgbClr val="29293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6705600" y="2209800"/>
              <a:ext cx="1981200" cy="838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Different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representations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 flipH="1">
            <a:off x="762000" y="3352800"/>
            <a:ext cx="2133600" cy="1295400"/>
            <a:chOff x="6172200" y="2209800"/>
            <a:chExt cx="2133600" cy="1295400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>
              <a:off x="6172200" y="2628900"/>
              <a:ext cx="838200" cy="38100"/>
            </a:xfrm>
            <a:prstGeom prst="straightConnector1">
              <a:avLst/>
            </a:prstGeom>
            <a:ln w="76200" cap="rnd" cmpd="sng">
              <a:solidFill>
                <a:srgbClr val="29293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21" idx="2"/>
            </p:cNvCxnSpPr>
            <p:nvPr/>
          </p:nvCxnSpPr>
          <p:spPr>
            <a:xfrm flipH="1">
              <a:off x="6400800" y="3048000"/>
              <a:ext cx="1257300" cy="457200"/>
            </a:xfrm>
            <a:prstGeom prst="straightConnector1">
              <a:avLst/>
            </a:prstGeom>
            <a:ln w="76200" cap="rnd" cmpd="sng">
              <a:solidFill>
                <a:srgbClr val="29293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7010400" y="2209800"/>
              <a:ext cx="1295400" cy="838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Different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793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multiple views?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is too big</a:t>
            </a:r>
          </a:p>
          <a:p>
            <a:pPr lvl="1"/>
            <a:r>
              <a:rPr lang="en-US" dirty="0"/>
              <a:t>Lots of attributes</a:t>
            </a:r>
          </a:p>
          <a:p>
            <a:pPr lvl="1"/>
            <a:r>
              <a:rPr lang="en-US" dirty="0"/>
              <a:t>Lots of observations</a:t>
            </a:r>
          </a:p>
          <a:p>
            <a:r>
              <a:rPr lang="en-US" dirty="0"/>
              <a:t>The data is too complicated</a:t>
            </a:r>
          </a:p>
          <a:p>
            <a:pPr lvl="1"/>
            <a:r>
              <a:rPr lang="en-US" dirty="0"/>
              <a:t>Lots of data sources</a:t>
            </a:r>
          </a:p>
          <a:p>
            <a:pPr lvl="1"/>
            <a:r>
              <a:rPr lang="en-US" dirty="0"/>
              <a:t>Lots of data types</a:t>
            </a:r>
          </a:p>
          <a:p>
            <a:r>
              <a:rPr lang="en-US" dirty="0"/>
              <a:t>The data has several interesting parts, but no one visualization highlights them all</a:t>
            </a:r>
          </a:p>
        </p:txBody>
      </p:sp>
    </p:spTree>
    <p:extLst>
      <p:ext uri="{BB962C8B-B14F-4D97-AF65-F5344CB8AC3E}">
        <p14:creationId xmlns:p14="http://schemas.microsoft.com/office/powerpoint/2010/main" val="172208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to think about: resource optimization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1592" b="-15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9452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to think about: resource optimization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424" b="-74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378527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multiple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Balance the </a:t>
            </a:r>
            <a:r>
              <a:rPr lang="en-US" altLang="zh-CN" b="1" dirty="0"/>
              <a:t>costs</a:t>
            </a:r>
            <a:r>
              <a:rPr lang="en-US" altLang="zh-CN" dirty="0"/>
              <a:t> of presenting multiple views with the </a:t>
            </a:r>
            <a:r>
              <a:rPr lang="en-US" altLang="zh-CN" b="1" dirty="0"/>
              <a:t>benefits</a:t>
            </a:r>
            <a:r>
              <a:rPr lang="en-US" altLang="zh-CN" dirty="0"/>
              <a:t> of using the views</a:t>
            </a:r>
          </a:p>
          <a:p>
            <a:r>
              <a:rPr lang="en-US" altLang="zh-CN" dirty="0">
                <a:ea typeface="宋体" charset="0"/>
                <a:cs typeface="宋体" charset="0"/>
              </a:rPr>
              <a:t>Split complex data into multiple views to create </a:t>
            </a:r>
            <a:r>
              <a:rPr lang="en-US" altLang="zh-CN" b="1" dirty="0">
                <a:ea typeface="宋体" charset="0"/>
                <a:cs typeface="宋体" charset="0"/>
              </a:rPr>
              <a:t>manageable chunks </a:t>
            </a:r>
          </a:p>
          <a:p>
            <a:r>
              <a:rPr lang="en-US" altLang="zh-CN" dirty="0"/>
              <a:t>Use views that are complimentary, bringing out </a:t>
            </a:r>
            <a:r>
              <a:rPr lang="en-US" altLang="zh-CN" b="1" dirty="0"/>
              <a:t>correlations and/or disparities</a:t>
            </a:r>
          </a:p>
          <a:p>
            <a:r>
              <a:rPr lang="en-US" altLang="zh-CN" dirty="0">
                <a:ea typeface="宋体" charset="0"/>
                <a:cs typeface="宋体" charset="0"/>
              </a:rPr>
              <a:t>Use</a:t>
            </a:r>
            <a:r>
              <a:rPr lang="en-US" altLang="zh-CN" i="1" dirty="0">
                <a:ea typeface="宋体" charset="0"/>
                <a:cs typeface="宋体" charset="0"/>
              </a:rPr>
              <a:t> </a:t>
            </a:r>
            <a:r>
              <a:rPr lang="en-US" altLang="zh-CN" b="1" dirty="0">
                <a:ea typeface="宋体" charset="0"/>
                <a:cs typeface="宋体" charset="0"/>
              </a:rPr>
              <a:t>perceptual cues</a:t>
            </a:r>
            <a:r>
              <a:rPr lang="en-US" altLang="zh-CN" dirty="0">
                <a:ea typeface="宋体" charset="0"/>
                <a:cs typeface="宋体" charset="0"/>
              </a:rPr>
              <a:t> to:</a:t>
            </a:r>
          </a:p>
          <a:p>
            <a:pPr lvl="1"/>
            <a:r>
              <a:rPr lang="en-US" altLang="zh-CN" dirty="0">
                <a:ea typeface="宋体" charset="0"/>
                <a:cs typeface="宋体" charset="0"/>
              </a:rPr>
              <a:t>make relationships more apparent to the reader</a:t>
            </a:r>
          </a:p>
          <a:p>
            <a:pPr lvl="1"/>
            <a:r>
              <a:rPr lang="en-US" altLang="zh-CN" dirty="0">
                <a:ea typeface="宋体" charset="0"/>
                <a:cs typeface="宋体" charset="0"/>
              </a:rPr>
              <a:t>focus the reader’s attention on the right view at the right time</a:t>
            </a:r>
            <a:endParaRPr lang="en-US" altLang="zh-CN" b="1" dirty="0"/>
          </a:p>
          <a:p>
            <a:endParaRPr lang="en-US" altLang="zh-CN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1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Coordination: brushing and linking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Big idea</a:t>
            </a:r>
            <a:r>
              <a:rPr lang="en-US" dirty="0"/>
              <a:t>: actions in the real world have ripple effects; actions on a visualization should too</a:t>
            </a:r>
          </a:p>
          <a:p>
            <a:endParaRPr lang="en-US" b="1" dirty="0"/>
          </a:p>
          <a:p>
            <a:r>
              <a:rPr lang="en-US" b="1" dirty="0"/>
              <a:t>Brushing: </a:t>
            </a:r>
            <a:r>
              <a:rPr lang="en-US" dirty="0"/>
              <a:t>the visualization responds (usually through highlighting) as a person “brushes past” data points</a:t>
            </a:r>
          </a:p>
          <a:p>
            <a:endParaRPr lang="en-US" dirty="0"/>
          </a:p>
          <a:p>
            <a:r>
              <a:rPr lang="en-US" b="1" dirty="0"/>
              <a:t>Linking</a:t>
            </a:r>
            <a:r>
              <a:rPr lang="en-US" dirty="0"/>
              <a:t>: the visualization connects related data points across multiple views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2005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m2016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66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Coordination: brushing and linking</a:t>
            </a:r>
          </a:p>
        </p:txBody>
      </p:sp>
      <p:pic>
        <p:nvPicPr>
          <p:cNvPr id="5" name="Brushed and Linked Histograms of Rating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4988" y="1600200"/>
            <a:ext cx="8074025" cy="487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429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Coordinated multiple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views + brushing and linking</a:t>
            </a:r>
          </a:p>
          <a:p>
            <a:r>
              <a:rPr lang="en-US" b="1" dirty="0"/>
              <a:t>Big idea:</a:t>
            </a:r>
            <a:r>
              <a:rPr lang="en-US" dirty="0"/>
              <a:t> propagate interaction from one view to all others, respond as appropriate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801" r="25347" b="19464"/>
          <a:stretch/>
        </p:blipFill>
        <p:spPr>
          <a:xfrm>
            <a:off x="1295400" y="3048000"/>
            <a:ext cx="6477000" cy="35852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8937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would we need </a:t>
            </a:r>
          </a:p>
          <a:p>
            <a:pPr marL="0" indent="0" algn="ctr">
              <a:buNone/>
            </a:pPr>
            <a:r>
              <a:rPr lang="en-US" dirty="0"/>
              <a:t>to make this work?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259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Suggested questions to ask when designing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7772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What is the goal of the analysis?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>
                <a:solidFill>
                  <a:srgbClr val="003470"/>
                </a:solidFill>
              </a:rPr>
              <a:t>Decision-making 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>
                <a:solidFill>
                  <a:srgbClr val="003470"/>
                </a:solidFill>
              </a:rPr>
              <a:t>Better understand a domain or a problem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>
                <a:solidFill>
                  <a:srgbClr val="003470"/>
                </a:solidFill>
              </a:rPr>
              <a:t>Identify the trends of a phenomenon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>
                <a:solidFill>
                  <a:srgbClr val="003470"/>
                </a:solidFill>
              </a:rPr>
              <a:t>Forecast the future</a:t>
            </a:r>
          </a:p>
          <a:p>
            <a:pPr marL="400050" lvl="1" indent="0">
              <a:buFont typeface="Arial" pitchFamily="34" charset="0"/>
              <a:buNone/>
            </a:pPr>
            <a:r>
              <a:rPr lang="en-US" dirty="0">
                <a:solidFill>
                  <a:srgbClr val="003470"/>
                </a:solidFill>
              </a:rPr>
              <a:t>	…etc.</a:t>
            </a:r>
          </a:p>
          <a:p>
            <a:pPr marL="582930" indent="-45720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What kinds of operations do we need to enable?</a:t>
            </a:r>
          </a:p>
          <a:p>
            <a:pPr marL="582930" indent="-45720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How can the visualization support those operations?</a:t>
            </a:r>
          </a:p>
        </p:txBody>
      </p:sp>
    </p:spTree>
    <p:extLst>
      <p:ext uri="{BB962C8B-B14F-4D97-AF65-F5344CB8AC3E}">
        <p14:creationId xmlns:p14="http://schemas.microsoft.com/office/powerpoint/2010/main" val="7157889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A9C5D0-D2C9-6642-A587-1EA308937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286000"/>
            <a:ext cx="5842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20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this morning’s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001000" cy="5181601"/>
          </a:xfrm>
        </p:spPr>
        <p:txBody>
          <a:bodyPr rtlCol="0">
            <a:normAutofit/>
          </a:bodyPr>
          <a:lstStyle/>
          <a:p>
            <a:pPr>
              <a:buFont typeface="Arial"/>
              <a:buChar char="•"/>
              <a:defRPr/>
            </a:pPr>
            <a:r>
              <a:rPr lang="en-US" dirty="0"/>
              <a:t>Introduction to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r>
              <a:rPr lang="en-US" dirty="0"/>
              <a:t> and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ggplotly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marL="0" indent="0">
              <a:buNone/>
              <a:defRPr/>
            </a:pPr>
            <a:endParaRPr lang="en-US" sz="800" dirty="0"/>
          </a:p>
          <a:p>
            <a:pPr>
              <a:buFont typeface="Arial"/>
              <a:buChar char="•"/>
              <a:defRPr/>
            </a:pPr>
            <a:r>
              <a:rPr lang="en-US" dirty="0"/>
              <a:t>Case Study – Housing Sales in Texas</a:t>
            </a:r>
          </a:p>
          <a:p>
            <a:pPr lvl="1">
              <a:defRPr/>
            </a:pPr>
            <a:r>
              <a:rPr lang="en-US" dirty="0"/>
              <a:t>Using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lvl="1">
              <a:defRPr/>
            </a:pPr>
            <a:r>
              <a:rPr lang="en-US" dirty="0"/>
              <a:t>Using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ggplotly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marL="0" indent="0">
              <a:buNone/>
              <a:defRPr/>
            </a:pPr>
            <a:endParaRPr lang="en-US" sz="900" dirty="0"/>
          </a:p>
          <a:p>
            <a:pPr>
              <a:buFont typeface="Arial"/>
              <a:buChar char="•"/>
              <a:defRPr/>
            </a:pPr>
            <a:r>
              <a:rPr lang="en-US" dirty="0"/>
              <a:t>Combining views</a:t>
            </a:r>
          </a:p>
          <a:p>
            <a:pPr lvl="1">
              <a:buFont typeface="Arial"/>
              <a:buChar char="•"/>
              <a:defRPr/>
            </a:pPr>
            <a:r>
              <a:rPr lang="en-US" dirty="0"/>
              <a:t>with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htmlwidgets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buFont typeface="Arial"/>
              <a:buChar char="•"/>
              <a:defRPr/>
            </a:pPr>
            <a:r>
              <a:rPr lang="en-US" dirty="0"/>
              <a:t>with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shiny</a:t>
            </a:r>
          </a:p>
          <a:p>
            <a:pPr lvl="1">
              <a:buFont typeface="Arial"/>
              <a:buChar char="•"/>
              <a:defRPr/>
            </a:pPr>
            <a:r>
              <a:rPr lang="en-US" dirty="0"/>
              <a:t>with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subplot(…)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9800" y="6135469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Lab modeled on “The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Plotly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Cookbook” chapter </a:t>
            </a: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of the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Plotly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for R Masterclass by Carson Sievert, </a:t>
            </a:r>
          </a:p>
          <a:p>
            <a:pPr algn="r"/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plotly-book.cpsievert.me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/the-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plotly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cookbook.html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10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1147-7615-D348-A834-5A3743464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distinction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43323-FA6A-E04F-B6F9-902CCDD08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main ways to initiate a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plotly</a:t>
            </a:r>
            <a:r>
              <a:rPr lang="en-US" dirty="0"/>
              <a:t> object in R:</a:t>
            </a:r>
          </a:p>
          <a:p>
            <a:pPr lvl="1"/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r>
              <a:rPr lang="en-US" dirty="0"/>
              <a:t> function transforms </a:t>
            </a:r>
            <a:r>
              <a:rPr lang="en-US" i="1" dirty="0"/>
              <a:t>data</a:t>
            </a:r>
            <a:r>
              <a:rPr lang="en-US" dirty="0"/>
              <a:t> into a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plotly</a:t>
            </a:r>
            <a:r>
              <a:rPr lang="en-US" dirty="0"/>
              <a:t> object</a:t>
            </a:r>
          </a:p>
          <a:p>
            <a:pPr lvl="1"/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ggplotly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r>
              <a:rPr lang="en-US" dirty="0"/>
              <a:t> function transforms a </a:t>
            </a:r>
            <a:r>
              <a:rPr lang="en-US" i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ggplot</a:t>
            </a:r>
            <a:r>
              <a:rPr lang="en-US" i="1" dirty="0"/>
              <a:t> object</a:t>
            </a:r>
            <a:r>
              <a:rPr lang="en-US" dirty="0"/>
              <a:t> into a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plotly</a:t>
            </a:r>
            <a:r>
              <a:rPr lang="en-US" dirty="0"/>
              <a:t> object (Wickham </a:t>
            </a:r>
            <a:r>
              <a:rPr lang="en-US" dirty="0">
                <a:hlinkClick r:id="rId2"/>
              </a:rPr>
              <a:t>2009</a:t>
            </a:r>
            <a:r>
              <a:rPr lang="en-US" dirty="0"/>
              <a:t>, Sievert et al. </a:t>
            </a:r>
            <a:r>
              <a:rPr lang="en-US" dirty="0">
                <a:hlinkClick r:id="rId3"/>
              </a:rPr>
              <a:t>2016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b="1" dirty="0"/>
              <a:t>Both</a:t>
            </a:r>
            <a:r>
              <a:rPr lang="en-US" dirty="0"/>
              <a:t> result in an interactive web-based visualization with tooltips, zooming, and panning enabled by default</a:t>
            </a:r>
          </a:p>
          <a:p>
            <a:endParaRPr lang="en-US" dirty="0"/>
          </a:p>
          <a:p>
            <a:r>
              <a:rPr lang="en-US" dirty="0"/>
              <a:t>Let’s play…</a:t>
            </a:r>
          </a:p>
        </p:txBody>
      </p:sp>
    </p:spTree>
    <p:extLst>
      <p:ext uri="{BB962C8B-B14F-4D97-AF65-F5344CB8AC3E}">
        <p14:creationId xmlns:p14="http://schemas.microsoft.com/office/powerpoint/2010/main" val="2684893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36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dra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77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eber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06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llinoiscrossha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055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16917</TotalTime>
  <Words>1401</Words>
  <Application>Microsoft Macintosh PowerPoint</Application>
  <PresentationFormat>On-screen Show (4:3)</PresentationFormat>
  <Paragraphs>219</Paragraphs>
  <Slides>56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Lucida Grande</vt:lpstr>
      <vt:lpstr>Menlo</vt:lpstr>
      <vt:lpstr>Wingdings</vt:lpstr>
      <vt:lpstr>Clarity</vt:lpstr>
      <vt:lpstr> MassMutual DSDP / DEDP 2020: Interaction</vt:lpstr>
      <vt:lpstr>Outline</vt:lpstr>
      <vt:lpstr>Mini-lab: #critique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far: Information Visualization</vt:lpstr>
      <vt:lpstr>Flashback: about this workshop</vt:lpstr>
      <vt:lpstr>Interaction (def.)</vt:lpstr>
      <vt:lpstr>Example: Rubik’s Cube</vt:lpstr>
      <vt:lpstr>Interaction and Analysis</vt:lpstr>
      <vt:lpstr>Part I: High Level</vt:lpstr>
      <vt:lpstr>Interaction as a Reasoning Aid</vt:lpstr>
      <vt:lpstr>Reality Check</vt:lpstr>
      <vt:lpstr>Interaction as Distributed Cognition</vt:lpstr>
      <vt:lpstr>Example: Tower of Hanoi</vt:lpstr>
      <vt:lpstr>Recall: #badvis</vt:lpstr>
      <vt:lpstr>Pragmatic vs. Epistemic Action</vt:lpstr>
      <vt:lpstr>Example: Tetris</vt:lpstr>
      <vt:lpstr>Part II</vt:lpstr>
      <vt:lpstr>So far…</vt:lpstr>
      <vt:lpstr>Recall: interaction as a reasoning aid</vt:lpstr>
      <vt:lpstr>Yi, Kang, Stasko and Jacko (2007)</vt:lpstr>
      <vt:lpstr>1. Select</vt:lpstr>
      <vt:lpstr>2. Explore</vt:lpstr>
      <vt:lpstr>3. Reconfigure</vt:lpstr>
      <vt:lpstr>3. Reconfigure</vt:lpstr>
      <vt:lpstr>3. Reconfigure</vt:lpstr>
      <vt:lpstr>4. Encode</vt:lpstr>
      <vt:lpstr>5. Abstract / Elaborate</vt:lpstr>
      <vt:lpstr>5. Abstract / Elaborate</vt:lpstr>
      <vt:lpstr>5. Abstract / Elaborate</vt:lpstr>
      <vt:lpstr>6. Filter</vt:lpstr>
      <vt:lpstr>7. Connect</vt:lpstr>
      <vt:lpstr>7. Connect</vt:lpstr>
      <vt:lpstr>Multiple views</vt:lpstr>
      <vt:lpstr>When to use multiple views?</vt:lpstr>
      <vt:lpstr>Need to think about: resource optimization</vt:lpstr>
      <vt:lpstr>Need to think about: resource optimization</vt:lpstr>
      <vt:lpstr>Guidelines for multiple views</vt:lpstr>
      <vt:lpstr>Coordination: brushing and linking</vt:lpstr>
      <vt:lpstr>Coordination: brushing and linking</vt:lpstr>
      <vt:lpstr>Coordinated multiple views</vt:lpstr>
      <vt:lpstr>Discussion</vt:lpstr>
      <vt:lpstr>Suggested questions to ask when designing</vt:lpstr>
      <vt:lpstr>PowerPoint Presentation</vt:lpstr>
      <vt:lpstr>Outline for this morning’s lab</vt:lpstr>
      <vt:lpstr>Important distinction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R. Jordan Crouser</cp:lastModifiedBy>
  <cp:revision>282</cp:revision>
  <cp:lastPrinted>2019-06-26T13:59:21Z</cp:lastPrinted>
  <dcterms:created xsi:type="dcterms:W3CDTF">2010-09-06T14:11:22Z</dcterms:created>
  <dcterms:modified xsi:type="dcterms:W3CDTF">2020-07-08T12:04:24Z</dcterms:modified>
</cp:coreProperties>
</file>